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906000" cy="6858000" type="A4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446" y="-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01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72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54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554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0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49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1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30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65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07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ECAF4-01A5-4875-9B51-BFB05232BEE2}" type="datetimeFigureOut">
              <a:rPr lang="zh-TW" altLang="en-US" smtClean="0"/>
              <a:pPr/>
              <a:t>2016/2/2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721A1-87F4-479F-A0C3-4CEC19BBE5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19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6456" y="1844825"/>
            <a:ext cx="432048" cy="2578595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dist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財務金融學系課程地圖</a:t>
            </a:r>
            <a:endParaRPr kumimoji="1" 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76536" y="116632"/>
            <a:ext cx="1224136" cy="429295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全校核心</a:t>
            </a:r>
            <a:endParaRPr kumimoji="1" lang="en-US" alt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通識課程</a:t>
            </a:r>
            <a:endParaRPr kumimoji="1" lang="zh-TW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88704" y="116632"/>
            <a:ext cx="792088" cy="42929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dirty="0" smtClean="0"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校訂</a:t>
            </a:r>
            <a:endParaRPr kumimoji="1" lang="en-US" altLang="zh-TW" sz="1100" b="1" dirty="0" smtClean="0"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共同課程</a:t>
            </a:r>
            <a:endParaRPr kumimoji="1" lang="zh-TW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368824" y="116631"/>
            <a:ext cx="936104" cy="4292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管理學院訂</a:t>
            </a:r>
            <a:endParaRPr kumimoji="1" lang="en-US" alt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必修課程</a:t>
            </a:r>
            <a:endParaRPr kumimoji="1" lang="zh-TW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409384" y="116632"/>
            <a:ext cx="1440160" cy="434330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職涯發展</a:t>
            </a:r>
            <a:endParaRPr kumimoji="1" 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8409384" y="1628800"/>
            <a:ext cx="1440160" cy="1547487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產業別                       </a:t>
            </a: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銀行業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 smtClean="0">
                <a:latin typeface="+mn-ea"/>
                <a:cs typeface="新細明體" pitchFamily="18" charset="-120"/>
              </a:rPr>
              <a:t>證券期貨業</a:t>
            </a:r>
            <a:endParaRPr kumimoji="1" lang="en-US" altLang="zh-TW" sz="1100" dirty="0" smtClean="0"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保險業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R="0" lvl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 smtClean="0">
                <a:latin typeface="+mn-ea"/>
                <a:cs typeface="新細明體" pitchFamily="18" charset="-120"/>
              </a:rPr>
              <a:t>會計</a:t>
            </a:r>
            <a:r>
              <a:rPr kumimoji="1" lang="zh-TW" altLang="en-US" sz="1100" dirty="0">
                <a:latin typeface="+mn-ea"/>
                <a:cs typeface="新細明體" pitchFamily="18" charset="-120"/>
              </a:rPr>
              <a:t>師</a:t>
            </a:r>
            <a:r>
              <a:rPr kumimoji="1" lang="zh-TW" altLang="en-US" sz="1100" dirty="0" smtClean="0">
                <a:latin typeface="+mn-ea"/>
                <a:cs typeface="新細明體" pitchFamily="18" charset="-120"/>
              </a:rPr>
              <a:t>事務所</a:t>
            </a:r>
            <a:endParaRPr kumimoji="1" lang="en-US" altLang="zh-TW" sz="1100" dirty="0" smtClean="0"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 smtClean="0">
                <a:latin typeface="+mn-ea"/>
                <a:cs typeface="新細明體" pitchFamily="18" charset="-120"/>
              </a:rPr>
              <a:t>企業財務會計部門</a:t>
            </a:r>
            <a:endParaRPr kumimoji="1" lang="en-US" altLang="zh-TW" sz="1100" dirty="0" smtClean="0"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spc="-15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政府金融監理或財稅機關</a:t>
            </a:r>
            <a:endParaRPr kumimoji="1" lang="en-US" altLang="zh-TW" sz="1100" i="0" u="none" strike="noStrike" cap="none" spc="-150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776536" y="1844825"/>
            <a:ext cx="1224136" cy="1114753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marR="0" lvl="0" algn="l" defTabSz="442913" rtl="0" eaLnBrk="1" fontAlgn="base" latinLnBrk="0" hangingPunct="1">
              <a:lnSpc>
                <a:spcPts val="1700"/>
              </a:lnSpc>
              <a:buClrTx/>
              <a:buSzTx/>
              <a:buFontTx/>
              <a:buNone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核心</a:t>
            </a:r>
            <a:r>
              <a:rPr kumimoji="1" lang="zh-TW" altLang="en-US" sz="1100" b="1" dirty="0" smtClean="0">
                <a:latin typeface="Calibri" pitchFamily="34" charset="0"/>
                <a:ea typeface="新細明體" pitchFamily="18" charset="-120"/>
                <a:cs typeface="新細明體" pitchFamily="18" charset="-120"/>
              </a:rPr>
              <a:t>必修</a:t>
            </a: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課程</a:t>
            </a:r>
            <a:endParaRPr kumimoji="1" lang="en-US" alt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algn="l" defTabSz="442913" rtl="0" eaLnBrk="1" fontAlgn="base" latinLnBrk="0" hangingPunct="1">
              <a:lnSpc>
                <a:spcPts val="1700"/>
              </a:lnSpc>
              <a:buClrTx/>
              <a:buSzTx/>
              <a:buFontTx/>
              <a:buNone/>
            </a:pPr>
            <a:r>
              <a:rPr kumimoji="1" lang="zh-TW" altLang="en-US" sz="1100" dirty="0" smtClean="0"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人文與思想領域</a:t>
            </a:r>
            <a:endParaRPr kumimoji="1" lang="en-US" altLang="zh-TW" sz="1100" dirty="0" smtClean="0"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algn="l" defTabSz="442913" rtl="0" eaLnBrk="1" fontAlgn="base" latinLnBrk="0" hangingPunct="1">
              <a:lnSpc>
                <a:spcPts val="1700"/>
              </a:lnSpc>
              <a:buClrTx/>
              <a:buSzTx/>
              <a:buFontTx/>
              <a:buNone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自然科學領域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algn="l" defTabSz="442913" rtl="0" eaLnBrk="1" fontAlgn="base" latinLnBrk="0" hangingPunct="1">
              <a:lnSpc>
                <a:spcPts val="1700"/>
              </a:lnSpc>
              <a:buClrTx/>
              <a:buSzTx/>
              <a:buFontTx/>
              <a:buNone/>
            </a:pPr>
            <a:r>
              <a:rPr kumimoji="1" lang="zh-TW" altLang="en-US" sz="1100" dirty="0" smtClean="0"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應用科學領域</a:t>
            </a:r>
            <a:endParaRPr kumimoji="1" lang="en-US" altLang="zh-TW" sz="1100" dirty="0" smtClean="0"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algn="l" defTabSz="442913" rtl="0" eaLnBrk="1" fontAlgn="base" latinLnBrk="0" hangingPunct="1">
              <a:lnSpc>
                <a:spcPts val="1700"/>
              </a:lnSpc>
              <a:buClrTx/>
              <a:buSzTx/>
              <a:buFontTx/>
              <a:buNone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社會思與現象領域</a:t>
            </a:r>
            <a:endParaRPr kumimoji="1" 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76536" y="3501008"/>
            <a:ext cx="1224136" cy="874710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通識選修課程</a:t>
            </a:r>
            <a:endParaRPr kumimoji="1" lang="en-US" altLang="zh-TW" sz="1100" b="1" dirty="0"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lang="zh-TW" altLang="zh-TW" sz="1100" dirty="0" smtClean="0"/>
              <a:t>人文</a:t>
            </a:r>
            <a:r>
              <a:rPr lang="zh-TW" altLang="zh-TW" sz="1100" dirty="0"/>
              <a:t>與藝術</a:t>
            </a:r>
            <a:r>
              <a:rPr lang="zh-TW" altLang="zh-TW" sz="1100" dirty="0" smtClean="0"/>
              <a:t>領域</a:t>
            </a:r>
            <a:endParaRPr lang="en-US" altLang="zh-TW" sz="1100" dirty="0" smtClean="0"/>
          </a:p>
          <a:p>
            <a:pPr marR="0" lvl="0" indent="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lang="zh-TW" altLang="zh-TW" sz="1100" dirty="0" smtClean="0"/>
              <a:t>公民</a:t>
            </a:r>
            <a:r>
              <a:rPr lang="zh-TW" altLang="zh-TW" sz="1100" dirty="0"/>
              <a:t>與社會</a:t>
            </a:r>
            <a:r>
              <a:rPr lang="zh-TW" altLang="zh-TW" sz="1100" dirty="0" smtClean="0"/>
              <a:t>領域</a:t>
            </a:r>
            <a:endParaRPr lang="en-US" altLang="zh-TW" sz="1100" dirty="0" smtClean="0"/>
          </a:p>
          <a:p>
            <a:pPr marR="0" lvl="0" indent="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lang="zh-TW" altLang="zh-TW" sz="1100" dirty="0" smtClean="0"/>
              <a:t>科學</a:t>
            </a:r>
            <a:r>
              <a:rPr lang="zh-TW" altLang="zh-TW" sz="1100" dirty="0"/>
              <a:t>與技術</a:t>
            </a:r>
            <a:r>
              <a:rPr lang="zh-TW" altLang="zh-TW" sz="1100" dirty="0" smtClean="0"/>
              <a:t>領域</a:t>
            </a:r>
            <a:endParaRPr lang="zh-TW" altLang="zh-TW" sz="1100" dirty="0"/>
          </a:p>
        </p:txBody>
      </p:sp>
      <p:cxnSp>
        <p:nvCxnSpPr>
          <p:cNvPr id="14" name="肘形接點 13"/>
          <p:cNvCxnSpPr>
            <a:stCxn id="4" idx="3"/>
            <a:endCxn id="12" idx="1"/>
          </p:cNvCxnSpPr>
          <p:nvPr/>
        </p:nvCxnSpPr>
        <p:spPr>
          <a:xfrm>
            <a:off x="488504" y="3134123"/>
            <a:ext cx="288032" cy="80424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接點 15"/>
          <p:cNvCxnSpPr>
            <a:stCxn id="4" idx="3"/>
            <a:endCxn id="11" idx="1"/>
          </p:cNvCxnSpPr>
          <p:nvPr/>
        </p:nvCxnSpPr>
        <p:spPr>
          <a:xfrm flipV="1">
            <a:off x="488504" y="2402202"/>
            <a:ext cx="288032" cy="7319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88704" y="2541895"/>
            <a:ext cx="792088" cy="131915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國文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 smtClean="0">
                <a:latin typeface="Arial" pitchFamily="34" charset="0"/>
                <a:ea typeface="新細明體" pitchFamily="18" charset="-120"/>
                <a:cs typeface="新細明體" pitchFamily="18" charset="-120"/>
              </a:rPr>
              <a:t>外文</a:t>
            </a:r>
            <a:endParaRPr kumimoji="1" lang="en-US" altLang="zh-TW" sz="1100" dirty="0" smtClean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歷史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 smtClean="0">
                <a:latin typeface="Arial" pitchFamily="34" charset="0"/>
                <a:ea typeface="新細明體" pitchFamily="18" charset="-120"/>
                <a:cs typeface="新細明體" pitchFamily="18" charset="-120"/>
              </a:rPr>
              <a:t>民主與法治</a:t>
            </a:r>
            <a:endParaRPr kumimoji="1" lang="en-US" altLang="zh-TW" sz="1100" dirty="0" smtClean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體育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服務學習</a:t>
            </a:r>
            <a:endParaRPr kumimoji="1" 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cxnSp>
        <p:nvCxnSpPr>
          <p:cNvPr id="20" name="肘形接點 19"/>
          <p:cNvCxnSpPr>
            <a:stCxn id="11" idx="3"/>
            <a:endCxn id="19" idx="1"/>
          </p:cNvCxnSpPr>
          <p:nvPr/>
        </p:nvCxnSpPr>
        <p:spPr>
          <a:xfrm>
            <a:off x="2000672" y="2402202"/>
            <a:ext cx="288032" cy="79927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12" idx="3"/>
            <a:endCxn id="19" idx="1"/>
          </p:cNvCxnSpPr>
          <p:nvPr/>
        </p:nvCxnSpPr>
        <p:spPr>
          <a:xfrm flipV="1">
            <a:off x="2000672" y="3201472"/>
            <a:ext cx="288032" cy="73689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>
            <a:stCxn id="19" idx="3"/>
            <a:endCxn id="219" idx="1"/>
          </p:cNvCxnSpPr>
          <p:nvPr/>
        </p:nvCxnSpPr>
        <p:spPr>
          <a:xfrm flipV="1">
            <a:off x="3080792" y="3198049"/>
            <a:ext cx="288032" cy="34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592960" y="121196"/>
            <a:ext cx="1584176" cy="429766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R="0" lvl="0" indent="0" algn="ctr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系訂必修課程</a:t>
            </a:r>
            <a:endParaRPr kumimoji="1" lang="zh-TW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6465168" y="121196"/>
            <a:ext cx="1656184" cy="4297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ts val="1700"/>
              </a:lnSpc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系訂選修課程</a:t>
            </a:r>
            <a:endParaRPr kumimoji="1" lang="zh-TW" altLang="zh-TW" sz="1100" dirty="0"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4953000" y="1052736"/>
            <a:ext cx="1224136" cy="108012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zh-TW" sz="1100" dirty="0" smtClean="0"/>
              <a:t>微積分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zh-TW" sz="1100" dirty="0" smtClean="0"/>
              <a:t>計算機概論</a:t>
            </a:r>
            <a:endParaRPr lang="en-US" altLang="zh-TW" sz="1100" dirty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財務金融概論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zh-TW" sz="1100" dirty="0" smtClean="0"/>
              <a:t>個體經濟學</a:t>
            </a:r>
          </a:p>
          <a:p>
            <a:pPr>
              <a:lnSpc>
                <a:spcPts val="1700"/>
              </a:lnSpc>
            </a:pPr>
            <a:r>
              <a:rPr lang="zh-TW" altLang="zh-TW" sz="1100" dirty="0" smtClean="0"/>
              <a:t>總體經濟學</a:t>
            </a:r>
            <a:endParaRPr lang="en-US" altLang="zh-TW" sz="1100" dirty="0" smtClean="0"/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6897216" y="692696"/>
            <a:ext cx="1224136" cy="6480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500"/>
              </a:lnSpc>
            </a:pPr>
            <a:r>
              <a:rPr lang="zh-TW" altLang="zh-TW" sz="1100" dirty="0" smtClean="0"/>
              <a:t>民法</a:t>
            </a:r>
            <a:r>
              <a:rPr lang="zh-TW" altLang="zh-TW" sz="1100" dirty="0"/>
              <a:t>概要</a:t>
            </a:r>
          </a:p>
          <a:p>
            <a:pPr>
              <a:lnSpc>
                <a:spcPts val="1500"/>
              </a:lnSpc>
            </a:pPr>
            <a:r>
              <a:rPr lang="zh-TW" altLang="en-US" sz="1100" dirty="0"/>
              <a:t>商事法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證券金融</a:t>
            </a:r>
            <a:r>
              <a:rPr lang="zh-TW" altLang="en-US" sz="1100" dirty="0" smtClean="0"/>
              <a:t>法規</a:t>
            </a:r>
            <a:endParaRPr lang="en-US" altLang="zh-TW" sz="1100" dirty="0" smtClean="0"/>
          </a:p>
        </p:txBody>
      </p:sp>
      <p:sp>
        <p:nvSpPr>
          <p:cNvPr id="95" name="Text Box 6"/>
          <p:cNvSpPr txBox="1">
            <a:spLocks noChangeArrowheads="1"/>
          </p:cNvSpPr>
          <p:nvPr/>
        </p:nvSpPr>
        <p:spPr bwMode="auto">
          <a:xfrm>
            <a:off x="4953000" y="2452740"/>
            <a:ext cx="1224136" cy="1480316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dirty="0" smtClean="0"/>
              <a:t>財務管理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投資學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國際財務管理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財務資訊管理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期貨與選擇權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金融機構與市場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財務管理個案研究</a:t>
            </a:r>
            <a:endParaRPr lang="zh-TW" altLang="zh-TW" sz="1100" dirty="0" smtClean="0"/>
          </a:p>
        </p:txBody>
      </p:sp>
      <p:sp>
        <p:nvSpPr>
          <p:cNvPr id="96" name="Text Box 6"/>
          <p:cNvSpPr txBox="1">
            <a:spLocks noChangeArrowheads="1"/>
          </p:cNvSpPr>
          <p:nvPr/>
        </p:nvSpPr>
        <p:spPr bwMode="auto">
          <a:xfrm>
            <a:off x="4953000" y="4250246"/>
            <a:ext cx="1224136" cy="456896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dirty="0" smtClean="0"/>
              <a:t>管理會計</a:t>
            </a:r>
            <a:endParaRPr lang="en-US" altLang="zh-TW" sz="1100" dirty="0" smtClean="0"/>
          </a:p>
          <a:p>
            <a:pPr>
              <a:lnSpc>
                <a:spcPts val="1700"/>
              </a:lnSpc>
            </a:pPr>
            <a:r>
              <a:rPr lang="zh-TW" altLang="en-US" sz="1100" dirty="0" smtClean="0"/>
              <a:t>財務報表分析</a:t>
            </a:r>
            <a:endParaRPr lang="en-US" altLang="zh-TW" sz="1100" dirty="0" smtClean="0"/>
          </a:p>
        </p:txBody>
      </p:sp>
      <p:sp>
        <p:nvSpPr>
          <p:cNvPr id="107" name="Text Box 6"/>
          <p:cNvSpPr txBox="1">
            <a:spLocks noChangeArrowheads="1"/>
          </p:cNvSpPr>
          <p:nvPr/>
        </p:nvSpPr>
        <p:spPr bwMode="auto">
          <a:xfrm>
            <a:off x="6897216" y="1450150"/>
            <a:ext cx="1224136" cy="13516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500"/>
              </a:lnSpc>
            </a:pPr>
            <a:r>
              <a:rPr lang="zh-TW" altLang="en-US" sz="1100" dirty="0" smtClean="0"/>
              <a:t>貨幣</a:t>
            </a:r>
            <a:r>
              <a:rPr lang="zh-TW" altLang="en-US" sz="1100" dirty="0"/>
              <a:t>銀行</a:t>
            </a:r>
            <a:r>
              <a:rPr lang="zh-TW" altLang="en-US" sz="1100" dirty="0" smtClean="0"/>
              <a:t>學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風險</a:t>
            </a:r>
            <a:r>
              <a:rPr lang="zh-TW" altLang="en-US" sz="1100" dirty="0" smtClean="0"/>
              <a:t>管理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投資組合</a:t>
            </a:r>
            <a:r>
              <a:rPr lang="zh-TW" altLang="en-US" sz="1100" dirty="0" smtClean="0"/>
              <a:t>分析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 smtClean="0"/>
              <a:t>投資銀行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 smtClean="0"/>
              <a:t>行為</a:t>
            </a:r>
            <a:r>
              <a:rPr lang="zh-TW" altLang="en-US" sz="1100" dirty="0"/>
              <a:t>財務</a:t>
            </a:r>
            <a:r>
              <a:rPr lang="zh-TW" altLang="en-US" sz="1100" dirty="0" smtClean="0"/>
              <a:t>學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基金</a:t>
            </a:r>
            <a:r>
              <a:rPr lang="zh-TW" altLang="en-US" sz="1100" dirty="0" smtClean="0"/>
              <a:t>管理</a:t>
            </a:r>
            <a:endParaRPr lang="en-US" altLang="zh-TW" sz="1100" dirty="0" smtClean="0"/>
          </a:p>
          <a:p>
            <a:pPr>
              <a:lnSpc>
                <a:spcPts val="1500"/>
              </a:lnSpc>
            </a:pPr>
            <a:r>
              <a:rPr lang="zh-TW" altLang="en-US" sz="1100" dirty="0"/>
              <a:t>財務實證</a:t>
            </a:r>
            <a:r>
              <a:rPr lang="zh-TW" altLang="en-US" sz="1100" dirty="0" smtClean="0"/>
              <a:t>分析</a:t>
            </a:r>
            <a:endParaRPr lang="en-US" altLang="zh-TW" sz="1100" dirty="0"/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6897216" y="4870665"/>
            <a:ext cx="1224136" cy="17281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500"/>
              </a:lnSpc>
            </a:pPr>
            <a:r>
              <a:rPr lang="zh-TW" altLang="en-US" sz="1100" dirty="0" smtClean="0"/>
              <a:t>中級</a:t>
            </a:r>
            <a:r>
              <a:rPr lang="zh-TW" altLang="en-US" sz="1100" dirty="0"/>
              <a:t>會計學</a:t>
            </a:r>
            <a:r>
              <a:rPr lang="en-US" altLang="zh-TW" sz="1100" dirty="0"/>
              <a:t>I </a:t>
            </a:r>
          </a:p>
          <a:p>
            <a:pPr>
              <a:lnSpc>
                <a:spcPts val="1500"/>
              </a:lnSpc>
            </a:pPr>
            <a:r>
              <a:rPr lang="zh-TW" altLang="en-US" sz="1100" dirty="0"/>
              <a:t>中級會計學</a:t>
            </a:r>
            <a:r>
              <a:rPr lang="en-US" altLang="zh-TW" sz="1100" dirty="0" smtClean="0"/>
              <a:t>II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審計學</a:t>
            </a:r>
            <a:r>
              <a:rPr lang="en-US" altLang="zh-TW" sz="1100" dirty="0"/>
              <a:t>I </a:t>
            </a:r>
          </a:p>
          <a:p>
            <a:pPr>
              <a:lnSpc>
                <a:spcPts val="1500"/>
              </a:lnSpc>
            </a:pPr>
            <a:r>
              <a:rPr lang="zh-TW" altLang="en-US" sz="1100" dirty="0"/>
              <a:t>審計學</a:t>
            </a:r>
            <a:r>
              <a:rPr lang="en-US" altLang="zh-TW" sz="1100" dirty="0"/>
              <a:t>II </a:t>
            </a:r>
          </a:p>
          <a:p>
            <a:pPr>
              <a:lnSpc>
                <a:spcPts val="1500"/>
              </a:lnSpc>
            </a:pPr>
            <a:r>
              <a:rPr lang="zh-TW" altLang="en-US" sz="1100" dirty="0"/>
              <a:t>高等會計學</a:t>
            </a:r>
            <a:r>
              <a:rPr lang="en-US" altLang="zh-TW" sz="1100" dirty="0" smtClean="0"/>
              <a:t>I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高等會計學</a:t>
            </a:r>
            <a:r>
              <a:rPr lang="en-US" altLang="zh-TW" sz="1100" dirty="0" smtClean="0"/>
              <a:t>II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稅務</a:t>
            </a:r>
            <a:r>
              <a:rPr lang="zh-TW" altLang="en-US" sz="1100" dirty="0" smtClean="0"/>
              <a:t>法規</a:t>
            </a:r>
            <a:endParaRPr lang="en-US" altLang="zh-TW" sz="1100" dirty="0" smtClean="0"/>
          </a:p>
          <a:p>
            <a:pPr>
              <a:lnSpc>
                <a:spcPts val="1500"/>
              </a:lnSpc>
            </a:pPr>
            <a:r>
              <a:rPr lang="zh-TW" altLang="en-US" sz="1100" dirty="0" smtClean="0"/>
              <a:t>成本會計</a:t>
            </a:r>
            <a:endParaRPr lang="en-US" altLang="zh-TW" sz="1100" dirty="0"/>
          </a:p>
        </p:txBody>
      </p:sp>
      <p:cxnSp>
        <p:nvCxnSpPr>
          <p:cNvPr id="115" name="肘形接點 114"/>
          <p:cNvCxnSpPr>
            <a:stCxn id="219" idx="3"/>
            <a:endCxn id="175" idx="1"/>
          </p:cNvCxnSpPr>
          <p:nvPr/>
        </p:nvCxnSpPr>
        <p:spPr>
          <a:xfrm>
            <a:off x="4304928" y="3198049"/>
            <a:ext cx="288032" cy="12805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肘形接點 132"/>
          <p:cNvCxnSpPr>
            <a:stCxn id="80" idx="3"/>
            <a:endCxn id="10" idx="1"/>
          </p:cNvCxnSpPr>
          <p:nvPr/>
        </p:nvCxnSpPr>
        <p:spPr>
          <a:xfrm>
            <a:off x="8121352" y="1016732"/>
            <a:ext cx="288032" cy="13858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肘形接點 138"/>
          <p:cNvCxnSpPr>
            <a:stCxn id="108" idx="3"/>
            <a:endCxn id="10" idx="1"/>
          </p:cNvCxnSpPr>
          <p:nvPr/>
        </p:nvCxnSpPr>
        <p:spPr>
          <a:xfrm flipV="1">
            <a:off x="8121352" y="2402544"/>
            <a:ext cx="288032" cy="33322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 Box 4"/>
          <p:cNvSpPr txBox="1">
            <a:spLocks noChangeArrowheads="1"/>
          </p:cNvSpPr>
          <p:nvPr/>
        </p:nvSpPr>
        <p:spPr bwMode="auto">
          <a:xfrm>
            <a:off x="3368824" y="2751074"/>
            <a:ext cx="936104" cy="8939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zh-TW" sz="1100" dirty="0" smtClean="0"/>
              <a:t>經濟學</a:t>
            </a:r>
          </a:p>
          <a:p>
            <a:pPr>
              <a:lnSpc>
                <a:spcPts val="1700"/>
              </a:lnSpc>
            </a:pPr>
            <a:r>
              <a:rPr lang="zh-TW" altLang="zh-TW" sz="1100" dirty="0" smtClean="0"/>
              <a:t>會計學</a:t>
            </a:r>
          </a:p>
          <a:p>
            <a:pPr>
              <a:lnSpc>
                <a:spcPts val="1700"/>
              </a:lnSpc>
            </a:pPr>
            <a:r>
              <a:rPr lang="zh-TW" altLang="zh-TW" sz="1100" dirty="0" smtClean="0"/>
              <a:t>企業概</a:t>
            </a:r>
            <a:r>
              <a:rPr lang="zh-TW" altLang="en-US" sz="1100" dirty="0" smtClean="0"/>
              <a:t>論</a:t>
            </a:r>
            <a:endParaRPr lang="zh-TW" altLang="zh-TW" sz="1100" dirty="0" smtClean="0"/>
          </a:p>
          <a:p>
            <a:pPr>
              <a:lnSpc>
                <a:spcPts val="1700"/>
              </a:lnSpc>
            </a:pPr>
            <a:r>
              <a:rPr lang="zh-TW" altLang="zh-TW" sz="1100" dirty="0" smtClean="0"/>
              <a:t>統計學</a:t>
            </a:r>
            <a:endParaRPr lang="en-US" altLang="zh-TW" sz="1100" dirty="0" smtClean="0"/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28464" y="6057292"/>
            <a:ext cx="4392488" cy="6840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marR="0" lvl="0" indent="-22860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AutoNum type="arabicPeriod"/>
              <a:tabLst/>
            </a:pPr>
            <a:r>
              <a:rPr lang="zh-TW" altLang="en-US" sz="1100" dirty="0" smtClean="0">
                <a:latin typeface="+mn-ea"/>
              </a:rPr>
              <a:t>必修科目計</a:t>
            </a:r>
            <a:r>
              <a:rPr lang="en-US" altLang="zh-TW" sz="1100" dirty="0" smtClean="0">
                <a:latin typeface="+mn-ea"/>
              </a:rPr>
              <a:t>101</a:t>
            </a:r>
            <a:r>
              <a:rPr lang="zh-TW" altLang="en-US" sz="1100" dirty="0" smtClean="0">
                <a:latin typeface="+mn-ea"/>
              </a:rPr>
              <a:t>學分</a:t>
            </a:r>
            <a:r>
              <a:rPr lang="zh-TW" altLang="en-US" sz="1100" dirty="0">
                <a:latin typeface="+mn-ea"/>
              </a:rPr>
              <a:t>；</a:t>
            </a:r>
            <a:r>
              <a:rPr lang="zh-TW" altLang="en-US" sz="1100" dirty="0" smtClean="0">
                <a:latin typeface="+mn-ea"/>
              </a:rPr>
              <a:t>最低畢業學分</a:t>
            </a:r>
            <a:r>
              <a:rPr lang="zh-TW" altLang="en-US" sz="1100" dirty="0">
                <a:latin typeface="+mn-ea"/>
              </a:rPr>
              <a:t>：</a:t>
            </a:r>
            <a:r>
              <a:rPr lang="en-US" altLang="zh-TW" sz="1100" dirty="0" smtClean="0">
                <a:latin typeface="+mn-ea"/>
              </a:rPr>
              <a:t>128</a:t>
            </a:r>
            <a:r>
              <a:rPr lang="zh-TW" altLang="en-US" sz="1100" dirty="0" smtClean="0">
                <a:latin typeface="+mn-ea"/>
              </a:rPr>
              <a:t>。</a:t>
            </a:r>
            <a:endParaRPr lang="en-US" altLang="zh-TW" sz="1100" dirty="0" smtClean="0">
              <a:latin typeface="+mn-ea"/>
            </a:endParaRPr>
          </a:p>
          <a:p>
            <a:pPr marR="0" lvl="0" indent="-22860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AutoNum type="arabicPeriod"/>
              <a:tabLst/>
            </a:pPr>
            <a:r>
              <a:rPr lang="zh-TW" altLang="en-US" sz="1100" dirty="0" smtClean="0">
                <a:latin typeface="+mn-ea"/>
              </a:rPr>
              <a:t>至少修習且通過</a:t>
            </a:r>
            <a:r>
              <a:rPr lang="en-US" altLang="zh-TW" sz="1100" dirty="0" smtClean="0">
                <a:latin typeface="+mn-ea"/>
              </a:rPr>
              <a:t>27</a:t>
            </a:r>
            <a:r>
              <a:rPr lang="zh-TW" altLang="en-US" sz="1100" dirty="0" smtClean="0">
                <a:latin typeface="+mn-ea"/>
              </a:rPr>
              <a:t>學分，其中包含系訂選修科目</a:t>
            </a:r>
            <a:r>
              <a:rPr lang="en-US" altLang="zh-TW" sz="1100" dirty="0" smtClean="0">
                <a:latin typeface="+mn-ea"/>
              </a:rPr>
              <a:t>15</a:t>
            </a:r>
            <a:r>
              <a:rPr lang="zh-TW" altLang="en-US" sz="1100" dirty="0" smtClean="0">
                <a:latin typeface="+mn-ea"/>
              </a:rPr>
              <a:t>學分</a:t>
            </a:r>
            <a:r>
              <a:rPr lang="en-US" altLang="zh-TW" sz="1100" dirty="0" smtClean="0">
                <a:latin typeface="+mn-ea"/>
              </a:rPr>
              <a:t>(</a:t>
            </a:r>
            <a:r>
              <a:rPr lang="zh-TW" altLang="en-US" sz="1100" dirty="0" smtClean="0">
                <a:latin typeface="+mn-ea"/>
              </a:rPr>
              <a:t>含以上</a:t>
            </a:r>
            <a:r>
              <a:rPr lang="en-US" altLang="zh-TW" sz="1100" dirty="0" smtClean="0">
                <a:latin typeface="+mn-ea"/>
              </a:rPr>
              <a:t>)</a:t>
            </a:r>
            <a:r>
              <a:rPr lang="zh-TW" altLang="en-US" sz="1100" dirty="0" smtClean="0">
                <a:latin typeface="+mn-ea"/>
              </a:rPr>
              <a:t>。</a:t>
            </a:r>
            <a:endParaRPr lang="en-US" altLang="zh-TW" sz="1100" dirty="0" smtClean="0">
              <a:latin typeface="+mn-ea"/>
            </a:endParaRPr>
          </a:p>
          <a:p>
            <a:pPr marR="0" lvl="0" indent="-228600" algn="l" defTabSz="914400" rtl="0" eaLnBrk="1" fontAlgn="base" latinLnBrk="0" hangingPunct="1">
              <a:lnSpc>
                <a:spcPts val="1700"/>
              </a:lnSpc>
              <a:buClrTx/>
              <a:buSzTx/>
              <a:buFontTx/>
              <a:buAutoNum type="arabicPeriod"/>
              <a:tabLst/>
            </a:pPr>
            <a:r>
              <a:rPr lang="zh-TW" altLang="en-US" sz="1100" dirty="0" smtClean="0">
                <a:latin typeface="+mn-ea"/>
              </a:rPr>
              <a:t>民法概要、商事法及證券金融法規三科擇二修習。</a:t>
            </a:r>
            <a:endParaRPr lang="en-US" altLang="zh-TW" sz="1100" dirty="0">
              <a:latin typeface="+mn-ea"/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4953000" y="5013176"/>
            <a:ext cx="1224136" cy="457053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dirty="0" smtClean="0"/>
              <a:t>行銷</a:t>
            </a:r>
            <a:r>
              <a:rPr lang="zh-TW" altLang="en-US" sz="1100" dirty="0"/>
              <a:t>管理</a:t>
            </a:r>
            <a:endParaRPr lang="en-US" altLang="zh-TW" sz="1100" dirty="0"/>
          </a:p>
          <a:p>
            <a:pPr>
              <a:lnSpc>
                <a:spcPts val="1700"/>
              </a:lnSpc>
            </a:pPr>
            <a:r>
              <a:rPr lang="zh-TW" altLang="en-US" sz="1100" dirty="0"/>
              <a:t>組織行為</a:t>
            </a:r>
            <a:endParaRPr lang="en-US" altLang="zh-TW" sz="1100" dirty="0"/>
          </a:p>
        </p:txBody>
      </p:sp>
      <p:cxnSp>
        <p:nvCxnSpPr>
          <p:cNvPr id="44" name="肘形接點 43"/>
          <p:cNvCxnSpPr>
            <a:stCxn id="219" idx="3"/>
            <a:endCxn id="185" idx="1"/>
          </p:cNvCxnSpPr>
          <p:nvPr/>
        </p:nvCxnSpPr>
        <p:spPr>
          <a:xfrm>
            <a:off x="4304928" y="3198049"/>
            <a:ext cx="288032" cy="20436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 Box 6"/>
          <p:cNvSpPr txBox="1">
            <a:spLocks noChangeArrowheads="1"/>
          </p:cNvSpPr>
          <p:nvPr/>
        </p:nvSpPr>
        <p:spPr bwMode="auto">
          <a:xfrm>
            <a:off x="6897216" y="2959579"/>
            <a:ext cx="1224136" cy="77545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500"/>
              </a:lnSpc>
            </a:pPr>
            <a:r>
              <a:rPr lang="zh-TW" altLang="en-US" sz="1100" dirty="0" smtClean="0"/>
              <a:t>保險</a:t>
            </a:r>
            <a:r>
              <a:rPr lang="zh-TW" altLang="en-US" sz="1100" dirty="0"/>
              <a:t>學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保險精算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保險及退休金</a:t>
            </a:r>
            <a:r>
              <a:rPr lang="zh-TW" altLang="en-US" sz="1100" dirty="0" smtClean="0"/>
              <a:t>財務</a:t>
            </a:r>
            <a:endParaRPr lang="en-US" altLang="zh-TW" sz="1100" dirty="0" smtClean="0"/>
          </a:p>
          <a:p>
            <a:pPr>
              <a:lnSpc>
                <a:spcPts val="1500"/>
              </a:lnSpc>
            </a:pPr>
            <a:r>
              <a:rPr lang="zh-TW" altLang="en-US" sz="1100" spc="-300" dirty="0" smtClean="0"/>
              <a:t>     風險管理</a:t>
            </a:r>
            <a:endParaRPr lang="en-US" altLang="zh-TW" sz="1100" spc="-300" dirty="0"/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6897216" y="3861048"/>
            <a:ext cx="1224136" cy="8640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500"/>
              </a:lnSpc>
            </a:pPr>
            <a:r>
              <a:rPr lang="zh-TW" altLang="en-US" sz="1100" dirty="0" smtClean="0"/>
              <a:t>財務</a:t>
            </a:r>
            <a:r>
              <a:rPr lang="zh-TW" altLang="en-US" sz="1100" dirty="0"/>
              <a:t>工程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債券市場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/>
              <a:t>金融創新</a:t>
            </a:r>
            <a:endParaRPr lang="en-US" altLang="zh-TW" sz="1100" dirty="0"/>
          </a:p>
          <a:p>
            <a:pPr>
              <a:lnSpc>
                <a:spcPts val="1500"/>
              </a:lnSpc>
            </a:pPr>
            <a:r>
              <a:rPr lang="zh-TW" altLang="en-US" sz="1100" dirty="0" smtClean="0"/>
              <a:t>不動產</a:t>
            </a:r>
            <a:r>
              <a:rPr lang="zh-TW" altLang="en-US" sz="1100" dirty="0"/>
              <a:t>證券化</a:t>
            </a:r>
            <a:endParaRPr lang="en-US" altLang="zh-TW" sz="1100" dirty="0"/>
          </a:p>
        </p:txBody>
      </p:sp>
      <p:sp>
        <p:nvSpPr>
          <p:cNvPr id="120" name="Text Box 6"/>
          <p:cNvSpPr txBox="1">
            <a:spLocks noChangeArrowheads="1"/>
          </p:cNvSpPr>
          <p:nvPr/>
        </p:nvSpPr>
        <p:spPr bwMode="auto">
          <a:xfrm>
            <a:off x="6473552" y="692696"/>
            <a:ext cx="423664" cy="6480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200"/>
              </a:lnSpc>
            </a:pPr>
            <a:r>
              <a:rPr lang="zh-TW" altLang="en-US" sz="1100" b="1" dirty="0" smtClean="0"/>
              <a:t>金融</a:t>
            </a:r>
            <a:endParaRPr lang="en-US" altLang="zh-TW" sz="1100" b="1" dirty="0" smtClean="0"/>
          </a:p>
          <a:p>
            <a:pPr>
              <a:lnSpc>
                <a:spcPts val="1200"/>
              </a:lnSpc>
            </a:pPr>
            <a:r>
              <a:rPr lang="zh-TW" altLang="en-US" sz="1100" b="1" dirty="0" smtClean="0"/>
              <a:t>制度與法</a:t>
            </a:r>
            <a:endParaRPr lang="en-US" altLang="zh-TW" sz="1100" b="1" dirty="0" smtClean="0"/>
          </a:p>
          <a:p>
            <a:pPr>
              <a:lnSpc>
                <a:spcPts val="1200"/>
              </a:lnSpc>
            </a:pPr>
            <a:r>
              <a:rPr lang="zh-TW" altLang="en-US" sz="1100" b="1" dirty="0" smtClean="0"/>
              <a:t>規</a:t>
            </a:r>
            <a:endParaRPr lang="en-US" altLang="zh-TW" sz="1100" b="1" dirty="0"/>
          </a:p>
        </p:txBody>
      </p:sp>
      <p:sp>
        <p:nvSpPr>
          <p:cNvPr id="125" name="Text Box 6"/>
          <p:cNvSpPr txBox="1">
            <a:spLocks noChangeArrowheads="1"/>
          </p:cNvSpPr>
          <p:nvPr/>
        </p:nvSpPr>
        <p:spPr bwMode="auto">
          <a:xfrm>
            <a:off x="6473552" y="1450150"/>
            <a:ext cx="423664" cy="13516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200"/>
              </a:lnSpc>
            </a:pPr>
            <a:r>
              <a:rPr lang="zh-TW" altLang="en-US" sz="1100" b="1" dirty="0" smtClean="0"/>
              <a:t>財務金融</a:t>
            </a:r>
            <a:endParaRPr lang="en-US" altLang="zh-TW" sz="1100" b="1" dirty="0"/>
          </a:p>
        </p:txBody>
      </p:sp>
      <p:sp>
        <p:nvSpPr>
          <p:cNvPr id="129" name="Text Box 6"/>
          <p:cNvSpPr txBox="1">
            <a:spLocks noChangeArrowheads="1"/>
          </p:cNvSpPr>
          <p:nvPr/>
        </p:nvSpPr>
        <p:spPr bwMode="auto">
          <a:xfrm>
            <a:off x="6473552" y="2959579"/>
            <a:ext cx="423664" cy="7754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200"/>
              </a:lnSpc>
            </a:pPr>
            <a:r>
              <a:rPr lang="zh-TW" altLang="en-US" sz="1100" b="1" dirty="0" smtClean="0"/>
              <a:t>風險管理與保險</a:t>
            </a:r>
            <a:endParaRPr lang="en-US" altLang="zh-TW" sz="1100" b="1" dirty="0"/>
          </a:p>
        </p:txBody>
      </p:sp>
      <p:sp>
        <p:nvSpPr>
          <p:cNvPr id="131" name="Text Box 6"/>
          <p:cNvSpPr txBox="1">
            <a:spLocks noChangeArrowheads="1"/>
          </p:cNvSpPr>
          <p:nvPr/>
        </p:nvSpPr>
        <p:spPr bwMode="auto">
          <a:xfrm>
            <a:off x="6473552" y="3862553"/>
            <a:ext cx="423664" cy="8640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b="1" dirty="0" smtClean="0"/>
              <a:t>財務工程</a:t>
            </a:r>
            <a:endParaRPr lang="en-US" altLang="zh-TW" sz="1100" b="1" dirty="0"/>
          </a:p>
        </p:txBody>
      </p:sp>
      <p:sp>
        <p:nvSpPr>
          <p:cNvPr id="134" name="Text Box 6"/>
          <p:cNvSpPr txBox="1">
            <a:spLocks noChangeArrowheads="1"/>
          </p:cNvSpPr>
          <p:nvPr/>
        </p:nvSpPr>
        <p:spPr bwMode="auto">
          <a:xfrm>
            <a:off x="6465168" y="4870665"/>
            <a:ext cx="432048" cy="17281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b="1" dirty="0" smtClean="0"/>
              <a:t>會計</a:t>
            </a:r>
            <a:endParaRPr lang="en-US" altLang="zh-TW" sz="1100" b="1" dirty="0"/>
          </a:p>
        </p:txBody>
      </p:sp>
      <p:sp>
        <p:nvSpPr>
          <p:cNvPr id="148" name="Text Box 6"/>
          <p:cNvSpPr txBox="1">
            <a:spLocks noChangeArrowheads="1"/>
          </p:cNvSpPr>
          <p:nvPr/>
        </p:nvSpPr>
        <p:spPr bwMode="auto">
          <a:xfrm>
            <a:off x="4592960" y="1052736"/>
            <a:ext cx="360040" cy="108012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b="1" dirty="0" smtClean="0"/>
              <a:t>基礎</a:t>
            </a:r>
            <a:endParaRPr lang="en-US" altLang="zh-TW" sz="1100" b="1" dirty="0" smtClean="0"/>
          </a:p>
          <a:p>
            <a:pPr>
              <a:lnSpc>
                <a:spcPts val="1700"/>
              </a:lnSpc>
            </a:pPr>
            <a:r>
              <a:rPr lang="zh-TW" altLang="en-US" sz="1100" b="1" dirty="0"/>
              <a:t>學科</a:t>
            </a:r>
            <a:endParaRPr lang="en-US" altLang="zh-TW" sz="1100" b="1" dirty="0" smtClean="0"/>
          </a:p>
        </p:txBody>
      </p:sp>
      <p:sp>
        <p:nvSpPr>
          <p:cNvPr id="155" name="Text Box 6"/>
          <p:cNvSpPr txBox="1">
            <a:spLocks noChangeArrowheads="1"/>
          </p:cNvSpPr>
          <p:nvPr/>
        </p:nvSpPr>
        <p:spPr bwMode="auto">
          <a:xfrm>
            <a:off x="4592960" y="2449640"/>
            <a:ext cx="360040" cy="1483416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b="1" dirty="0" smtClean="0"/>
              <a:t>財務金融</a:t>
            </a:r>
            <a:endParaRPr lang="en-US" altLang="zh-TW" sz="1100" b="1" dirty="0" smtClean="0"/>
          </a:p>
        </p:txBody>
      </p:sp>
      <p:sp>
        <p:nvSpPr>
          <p:cNvPr id="175" name="Text Box 6"/>
          <p:cNvSpPr txBox="1">
            <a:spLocks noChangeArrowheads="1"/>
          </p:cNvSpPr>
          <p:nvPr/>
        </p:nvSpPr>
        <p:spPr bwMode="auto">
          <a:xfrm>
            <a:off x="4592960" y="4250089"/>
            <a:ext cx="360040" cy="457053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b="1" dirty="0" smtClean="0"/>
              <a:t>會計</a:t>
            </a:r>
            <a:endParaRPr lang="en-US" altLang="zh-TW" sz="1100" b="1" dirty="0" smtClean="0"/>
          </a:p>
        </p:txBody>
      </p:sp>
      <p:sp>
        <p:nvSpPr>
          <p:cNvPr id="185" name="Text Box 6"/>
          <p:cNvSpPr txBox="1">
            <a:spLocks noChangeArrowheads="1"/>
          </p:cNvSpPr>
          <p:nvPr/>
        </p:nvSpPr>
        <p:spPr bwMode="auto">
          <a:xfrm>
            <a:off x="4592960" y="5013176"/>
            <a:ext cx="360040" cy="457053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1700"/>
              </a:lnSpc>
            </a:pPr>
            <a:r>
              <a:rPr lang="zh-TW" altLang="en-US" sz="1100" b="1" dirty="0" smtClean="0"/>
              <a:t>管理相關</a:t>
            </a:r>
            <a:endParaRPr lang="en-US" altLang="zh-TW" sz="1100" b="1" dirty="0" smtClean="0"/>
          </a:p>
        </p:txBody>
      </p:sp>
      <p:cxnSp>
        <p:nvCxnSpPr>
          <p:cNvPr id="191" name="肘形接點 190"/>
          <p:cNvCxnSpPr>
            <a:stCxn id="219" idx="3"/>
            <a:endCxn id="148" idx="1"/>
          </p:cNvCxnSpPr>
          <p:nvPr/>
        </p:nvCxnSpPr>
        <p:spPr>
          <a:xfrm flipV="1">
            <a:off x="4304928" y="1592796"/>
            <a:ext cx="288032" cy="16052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肘形接點 194"/>
          <p:cNvCxnSpPr/>
          <p:nvPr/>
        </p:nvCxnSpPr>
        <p:spPr>
          <a:xfrm flipV="1">
            <a:off x="4522126" y="3198048"/>
            <a:ext cx="360040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肘形接點 204"/>
          <p:cNvCxnSpPr>
            <a:stCxn id="96" idx="3"/>
            <a:endCxn id="125" idx="1"/>
          </p:cNvCxnSpPr>
          <p:nvPr/>
        </p:nvCxnSpPr>
        <p:spPr>
          <a:xfrm flipV="1">
            <a:off x="6177136" y="2125994"/>
            <a:ext cx="296416" cy="235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肘形接點 208"/>
          <p:cNvCxnSpPr>
            <a:stCxn id="56" idx="3"/>
            <a:endCxn id="134" idx="1"/>
          </p:cNvCxnSpPr>
          <p:nvPr/>
        </p:nvCxnSpPr>
        <p:spPr>
          <a:xfrm>
            <a:off x="6177136" y="1592796"/>
            <a:ext cx="288032" cy="41419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肘形接點 223"/>
          <p:cNvCxnSpPr>
            <a:stCxn id="95" idx="3"/>
            <a:endCxn id="131" idx="1"/>
          </p:cNvCxnSpPr>
          <p:nvPr/>
        </p:nvCxnSpPr>
        <p:spPr>
          <a:xfrm>
            <a:off x="6177136" y="3192898"/>
            <a:ext cx="296416" cy="11017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肘形接點 229"/>
          <p:cNvCxnSpPr>
            <a:stCxn id="36" idx="3"/>
            <a:endCxn id="120" idx="1"/>
          </p:cNvCxnSpPr>
          <p:nvPr/>
        </p:nvCxnSpPr>
        <p:spPr>
          <a:xfrm flipV="1">
            <a:off x="6177136" y="1016732"/>
            <a:ext cx="296416" cy="42249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肘形接點 232"/>
          <p:cNvCxnSpPr>
            <a:stCxn id="95" idx="3"/>
            <a:endCxn id="129" idx="1"/>
          </p:cNvCxnSpPr>
          <p:nvPr/>
        </p:nvCxnSpPr>
        <p:spPr>
          <a:xfrm>
            <a:off x="6177136" y="3192898"/>
            <a:ext cx="296416" cy="1544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8409384" y="3399344"/>
            <a:ext cx="1440160" cy="1547487"/>
          </a:xfrm>
          <a:prstGeom prst="rect">
            <a:avLst/>
          </a:pr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</a:bodyPr>
          <a:lstStyle/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專業領域</a:t>
            </a:r>
            <a:endParaRPr kumimoji="1" lang="en-US" altLang="zh-TW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會計師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>
                <a:latin typeface="+mn-ea"/>
                <a:cs typeface="新細明體" pitchFamily="18" charset="-120"/>
              </a:rPr>
              <a:t>財務</a:t>
            </a:r>
            <a:r>
              <a:rPr kumimoji="1" lang="zh-TW" altLang="en-US" sz="1100" dirty="0" smtClean="0">
                <a:latin typeface="+mn-ea"/>
                <a:cs typeface="新細明體" pitchFamily="18" charset="-120"/>
              </a:rPr>
              <a:t>規劃師</a:t>
            </a:r>
            <a:endParaRPr kumimoji="1" lang="en-US" altLang="zh-TW" sz="1100" dirty="0" smtClean="0"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財務分析</a:t>
            </a:r>
            <a:r>
              <a:rPr kumimoji="1" lang="zh-TW" altLang="en-US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新細明體" pitchFamily="18" charset="-120"/>
              </a:rPr>
              <a:t>師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R="0" lvl="0" indent="0" defTabSz="914400" rtl="0" eaLnBrk="1" fontAlgn="base" latinLnBrk="0" hangingPunct="1">
              <a:lnSpc>
                <a:spcPts val="1700"/>
              </a:lnSpc>
              <a:buClrTx/>
              <a:buSzTx/>
              <a:buFontTx/>
              <a:buNone/>
              <a:tabLst/>
            </a:pPr>
            <a:r>
              <a:rPr kumimoji="1" lang="zh-TW" altLang="en-US" sz="1100" dirty="0">
                <a:latin typeface="+mn-ea"/>
                <a:cs typeface="新細明體" pitchFamily="18" charset="-120"/>
              </a:rPr>
              <a:t>精算師</a:t>
            </a:r>
            <a:endParaRPr kumimoji="1" lang="en-US" altLang="zh-TW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</p:txBody>
      </p:sp>
      <p:cxnSp>
        <p:nvCxnSpPr>
          <p:cNvPr id="57" name="肘形接點 56"/>
          <p:cNvCxnSpPr>
            <a:stCxn id="71" idx="3"/>
            <a:endCxn id="50" idx="1"/>
          </p:cNvCxnSpPr>
          <p:nvPr/>
        </p:nvCxnSpPr>
        <p:spPr>
          <a:xfrm flipV="1">
            <a:off x="8121352" y="4173088"/>
            <a:ext cx="288032" cy="1200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肘形接點 59"/>
          <p:cNvCxnSpPr>
            <a:stCxn id="107" idx="3"/>
            <a:endCxn id="50" idx="1"/>
          </p:cNvCxnSpPr>
          <p:nvPr/>
        </p:nvCxnSpPr>
        <p:spPr>
          <a:xfrm>
            <a:off x="8121352" y="2125994"/>
            <a:ext cx="288032" cy="2047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肘形接點 62"/>
          <p:cNvCxnSpPr>
            <a:stCxn id="70" idx="3"/>
            <a:endCxn id="50" idx="1"/>
          </p:cNvCxnSpPr>
          <p:nvPr/>
        </p:nvCxnSpPr>
        <p:spPr>
          <a:xfrm>
            <a:off x="8121352" y="3347307"/>
            <a:ext cx="288032" cy="8257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60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284</Words>
  <Application>Microsoft Office PowerPoint</Application>
  <PresentationFormat>A4 紙張 (210x297 公釐)</PresentationFormat>
  <Paragraphs>97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Hong-Yi Chen</dc:creator>
  <cp:lastModifiedBy>user</cp:lastModifiedBy>
  <cp:revision>56</cp:revision>
  <cp:lastPrinted>2015-09-16T01:46:10Z</cp:lastPrinted>
  <dcterms:created xsi:type="dcterms:W3CDTF">2012-06-25T08:44:12Z</dcterms:created>
  <dcterms:modified xsi:type="dcterms:W3CDTF">2016-02-02T05:58:02Z</dcterms:modified>
</cp:coreProperties>
</file>